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2" r:id="rId5"/>
    <p:sldId id="264" r:id="rId6"/>
    <p:sldId id="302" r:id="rId7"/>
    <p:sldId id="257" r:id="rId8"/>
    <p:sldId id="304" r:id="rId9"/>
    <p:sldId id="263" r:id="rId10"/>
    <p:sldId id="301" r:id="rId11"/>
    <p:sldId id="303" r:id="rId12"/>
    <p:sldId id="305" r:id="rId13"/>
    <p:sldId id="306" r:id="rId14"/>
    <p:sldId id="266" r:id="rId15"/>
    <p:sldId id="268" r:id="rId16"/>
    <p:sldId id="267" r:id="rId17"/>
    <p:sldId id="271" r:id="rId18"/>
    <p:sldId id="272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0C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374BBE-02EE-46DB-A34A-0E02921E374B}" v="1337" dt="2022-10-24T09:57:48.807"/>
    <p1510:client id="{F28A269B-85FF-4AB8-8C91-3407436A942B}" v="1045" dt="2022-11-03T19:34:59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4AC7E1-044B-4671-8C8D-C2F4428E96F5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30994C0-BBB7-48BC-9CF6-466BE2D07D6F}">
      <dgm:prSet/>
      <dgm:spPr/>
      <dgm:t>
        <a:bodyPr/>
        <a:lstStyle/>
        <a:p>
          <a:r>
            <a:rPr lang="de-DE" b="0" i="0"/>
            <a:t>Data Cleaning &amp; EDA</a:t>
          </a:r>
          <a:endParaRPr lang="en-US"/>
        </a:p>
      </dgm:t>
    </dgm:pt>
    <dgm:pt modelId="{9B0DD8E6-4D8A-4008-8199-892555CF8821}" type="parTrans" cxnId="{C1DFECD0-72AF-4F6F-B66C-5B990E9B81D5}">
      <dgm:prSet/>
      <dgm:spPr/>
      <dgm:t>
        <a:bodyPr/>
        <a:lstStyle/>
        <a:p>
          <a:endParaRPr lang="en-US"/>
        </a:p>
      </dgm:t>
    </dgm:pt>
    <dgm:pt modelId="{CBCF558A-E002-471F-B2A8-C1543ACF509C}" type="sibTrans" cxnId="{C1DFECD0-72AF-4F6F-B66C-5B990E9B81D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1E736D1-ABF1-4B6C-9210-EE5909A962FF}">
      <dgm:prSet/>
      <dgm:spPr/>
      <dgm:t>
        <a:bodyPr/>
        <a:lstStyle/>
        <a:p>
          <a:r>
            <a:rPr lang="de-DE"/>
            <a:t>Data Preprocessing</a:t>
          </a:r>
          <a:endParaRPr lang="en-US"/>
        </a:p>
      </dgm:t>
    </dgm:pt>
    <dgm:pt modelId="{C8837D92-1F46-422A-8443-3B0A27884425}" type="parTrans" cxnId="{B4D386E9-0780-4C3C-A6B2-7DFF145F17E3}">
      <dgm:prSet/>
      <dgm:spPr/>
      <dgm:t>
        <a:bodyPr/>
        <a:lstStyle/>
        <a:p>
          <a:endParaRPr lang="en-US"/>
        </a:p>
      </dgm:t>
    </dgm:pt>
    <dgm:pt modelId="{16417BF8-D532-4E23-84C3-7E4208E04F08}" type="sibTrans" cxnId="{B4D386E9-0780-4C3C-A6B2-7DFF145F17E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0EB43CFA-454C-484E-B5F6-8F5502968DB4}">
      <dgm:prSet/>
      <dgm:spPr/>
      <dgm:t>
        <a:bodyPr/>
        <a:lstStyle/>
        <a:p>
          <a:r>
            <a:rPr lang="de-DE"/>
            <a:t>Model Building</a:t>
          </a:r>
          <a:endParaRPr lang="en-US"/>
        </a:p>
      </dgm:t>
    </dgm:pt>
    <dgm:pt modelId="{9A89D0A5-DD90-46C5-BEA9-8937EA5F4CB7}" type="parTrans" cxnId="{6957B4E0-0168-4BB6-BFDC-8EDD4FB0204D}">
      <dgm:prSet/>
      <dgm:spPr/>
      <dgm:t>
        <a:bodyPr/>
        <a:lstStyle/>
        <a:p>
          <a:endParaRPr lang="en-US"/>
        </a:p>
      </dgm:t>
    </dgm:pt>
    <dgm:pt modelId="{1B6C5AFB-B0C6-499A-BB72-244DEC0FD4FA}" type="sibTrans" cxnId="{6957B4E0-0168-4BB6-BFDC-8EDD4FB0204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FC939AC-2C28-4CB5-A96D-90E40F97E46F}">
      <dgm:prSet/>
      <dgm:spPr/>
      <dgm:t>
        <a:bodyPr/>
        <a:lstStyle/>
        <a:p>
          <a:r>
            <a:rPr lang="de-DE"/>
            <a:t>Evaluating and Comparing the Models</a:t>
          </a:r>
          <a:endParaRPr lang="en-US"/>
        </a:p>
      </dgm:t>
    </dgm:pt>
    <dgm:pt modelId="{9BD15DFD-5186-4961-BFBB-6FB41AAAB86E}" type="parTrans" cxnId="{9D402FD9-2D53-4D20-AB2F-AD7D6960ACE6}">
      <dgm:prSet/>
      <dgm:spPr/>
      <dgm:t>
        <a:bodyPr/>
        <a:lstStyle/>
        <a:p>
          <a:endParaRPr lang="en-US"/>
        </a:p>
      </dgm:t>
    </dgm:pt>
    <dgm:pt modelId="{8FEB5FC6-A7DC-4FE2-9C2D-6556D4E24FFE}" type="sibTrans" cxnId="{9D402FD9-2D53-4D20-AB2F-AD7D6960ACE6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265B9D9-365A-413E-91D1-1D4624E715DB}">
      <dgm:prSet/>
      <dgm:spPr/>
      <dgm:t>
        <a:bodyPr/>
        <a:lstStyle/>
        <a:p>
          <a:r>
            <a:rPr lang="de-DE"/>
            <a:t>Model Deployment</a:t>
          </a:r>
          <a:br>
            <a:rPr lang="de-DE"/>
          </a:br>
          <a:br>
            <a:rPr lang="de-DE"/>
          </a:br>
          <a:br>
            <a:rPr lang="de-DE"/>
          </a:br>
          <a:br>
            <a:rPr lang="de-DE"/>
          </a:br>
          <a:endParaRPr lang="en-US"/>
        </a:p>
      </dgm:t>
    </dgm:pt>
    <dgm:pt modelId="{9F169356-FF75-4FA8-A2D0-EED9ED1E5849}" type="parTrans" cxnId="{410BDE12-665F-4518-990A-D6A596D8539F}">
      <dgm:prSet/>
      <dgm:spPr/>
      <dgm:t>
        <a:bodyPr/>
        <a:lstStyle/>
        <a:p>
          <a:endParaRPr lang="en-US"/>
        </a:p>
      </dgm:t>
    </dgm:pt>
    <dgm:pt modelId="{5572D2AB-D832-44AB-AAF0-EB604FA43F03}" type="sibTrans" cxnId="{410BDE12-665F-4518-990A-D6A596D8539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052F7219-5DF1-48E3-B7B8-BFFBCFB32C69}" type="pres">
      <dgm:prSet presAssocID="{C54AC7E1-044B-4671-8C8D-C2F4428E96F5}" presName="Name0" presStyleCnt="0">
        <dgm:presLayoutVars>
          <dgm:animLvl val="lvl"/>
          <dgm:resizeHandles val="exact"/>
        </dgm:presLayoutVars>
      </dgm:prSet>
      <dgm:spPr/>
    </dgm:pt>
    <dgm:pt modelId="{FE8E22A8-21E2-4312-8537-31F4B5510832}" type="pres">
      <dgm:prSet presAssocID="{230994C0-BBB7-48BC-9CF6-466BE2D07D6F}" presName="compositeNode" presStyleCnt="0">
        <dgm:presLayoutVars>
          <dgm:bulletEnabled val="1"/>
        </dgm:presLayoutVars>
      </dgm:prSet>
      <dgm:spPr/>
    </dgm:pt>
    <dgm:pt modelId="{873A0F3E-5ABB-42DF-9E32-19ED9CB3563B}" type="pres">
      <dgm:prSet presAssocID="{230994C0-BBB7-48BC-9CF6-466BE2D07D6F}" presName="bgRect" presStyleLbl="bgAccFollowNode1" presStyleIdx="0" presStyleCnt="5"/>
      <dgm:spPr/>
    </dgm:pt>
    <dgm:pt modelId="{E47ED794-F53B-415F-B0F6-94AD5C15E479}" type="pres">
      <dgm:prSet presAssocID="{CBCF558A-E002-471F-B2A8-C1543ACF509C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01FA7C4F-FF6B-404E-A348-84F931FFBEEA}" type="pres">
      <dgm:prSet presAssocID="{230994C0-BBB7-48BC-9CF6-466BE2D07D6F}" presName="bottomLine" presStyleLbl="alignNode1" presStyleIdx="1" presStyleCnt="10">
        <dgm:presLayoutVars/>
      </dgm:prSet>
      <dgm:spPr/>
    </dgm:pt>
    <dgm:pt modelId="{29A0D06B-6C35-4746-8604-C2CE1CE5987D}" type="pres">
      <dgm:prSet presAssocID="{230994C0-BBB7-48BC-9CF6-466BE2D07D6F}" presName="nodeText" presStyleLbl="bgAccFollowNode1" presStyleIdx="0" presStyleCnt="5">
        <dgm:presLayoutVars>
          <dgm:bulletEnabled val="1"/>
        </dgm:presLayoutVars>
      </dgm:prSet>
      <dgm:spPr/>
    </dgm:pt>
    <dgm:pt modelId="{95572AFA-37B0-4DCE-854A-230A2E0252B1}" type="pres">
      <dgm:prSet presAssocID="{CBCF558A-E002-471F-B2A8-C1543ACF509C}" presName="sibTrans" presStyleCnt="0"/>
      <dgm:spPr/>
    </dgm:pt>
    <dgm:pt modelId="{6FAFF0D0-0AE1-421D-9DE9-7DD36FFBCA91}" type="pres">
      <dgm:prSet presAssocID="{41E736D1-ABF1-4B6C-9210-EE5909A962FF}" presName="compositeNode" presStyleCnt="0">
        <dgm:presLayoutVars>
          <dgm:bulletEnabled val="1"/>
        </dgm:presLayoutVars>
      </dgm:prSet>
      <dgm:spPr/>
    </dgm:pt>
    <dgm:pt modelId="{CEAFDE2A-561F-43EE-80CA-CF453A989EA5}" type="pres">
      <dgm:prSet presAssocID="{41E736D1-ABF1-4B6C-9210-EE5909A962FF}" presName="bgRect" presStyleLbl="bgAccFollowNode1" presStyleIdx="1" presStyleCnt="5"/>
      <dgm:spPr/>
    </dgm:pt>
    <dgm:pt modelId="{B29D7D77-EBE9-467D-BCAB-FF5567C67677}" type="pres">
      <dgm:prSet presAssocID="{16417BF8-D532-4E23-84C3-7E4208E04F08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18A1006B-3083-415D-8BF5-CBD6585DA21E}" type="pres">
      <dgm:prSet presAssocID="{41E736D1-ABF1-4B6C-9210-EE5909A962FF}" presName="bottomLine" presStyleLbl="alignNode1" presStyleIdx="3" presStyleCnt="10">
        <dgm:presLayoutVars/>
      </dgm:prSet>
      <dgm:spPr/>
    </dgm:pt>
    <dgm:pt modelId="{E473B8BC-0EDE-4388-8071-AF1F484ECA17}" type="pres">
      <dgm:prSet presAssocID="{41E736D1-ABF1-4B6C-9210-EE5909A962FF}" presName="nodeText" presStyleLbl="bgAccFollowNode1" presStyleIdx="1" presStyleCnt="5">
        <dgm:presLayoutVars>
          <dgm:bulletEnabled val="1"/>
        </dgm:presLayoutVars>
      </dgm:prSet>
      <dgm:spPr/>
    </dgm:pt>
    <dgm:pt modelId="{5B9F81AB-C229-433B-9DF0-769FF90114D3}" type="pres">
      <dgm:prSet presAssocID="{16417BF8-D532-4E23-84C3-7E4208E04F08}" presName="sibTrans" presStyleCnt="0"/>
      <dgm:spPr/>
    </dgm:pt>
    <dgm:pt modelId="{FC7DF166-1545-4EF1-85FA-6778BFB5FC8C}" type="pres">
      <dgm:prSet presAssocID="{0EB43CFA-454C-484E-B5F6-8F5502968DB4}" presName="compositeNode" presStyleCnt="0">
        <dgm:presLayoutVars>
          <dgm:bulletEnabled val="1"/>
        </dgm:presLayoutVars>
      </dgm:prSet>
      <dgm:spPr/>
    </dgm:pt>
    <dgm:pt modelId="{12D126BF-4896-4094-96D8-8E05EE9220D1}" type="pres">
      <dgm:prSet presAssocID="{0EB43CFA-454C-484E-B5F6-8F5502968DB4}" presName="bgRect" presStyleLbl="bgAccFollowNode1" presStyleIdx="2" presStyleCnt="5"/>
      <dgm:spPr/>
    </dgm:pt>
    <dgm:pt modelId="{23660B8B-E024-4BE4-A1A0-7E457792AB45}" type="pres">
      <dgm:prSet presAssocID="{1B6C5AFB-B0C6-499A-BB72-244DEC0FD4F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EF366282-A662-4696-B848-4202F01BCD94}" type="pres">
      <dgm:prSet presAssocID="{0EB43CFA-454C-484E-B5F6-8F5502968DB4}" presName="bottomLine" presStyleLbl="alignNode1" presStyleIdx="5" presStyleCnt="10">
        <dgm:presLayoutVars/>
      </dgm:prSet>
      <dgm:spPr/>
    </dgm:pt>
    <dgm:pt modelId="{36D215EA-885E-47F7-AF14-036242E67258}" type="pres">
      <dgm:prSet presAssocID="{0EB43CFA-454C-484E-B5F6-8F5502968DB4}" presName="nodeText" presStyleLbl="bgAccFollowNode1" presStyleIdx="2" presStyleCnt="5">
        <dgm:presLayoutVars>
          <dgm:bulletEnabled val="1"/>
        </dgm:presLayoutVars>
      </dgm:prSet>
      <dgm:spPr/>
    </dgm:pt>
    <dgm:pt modelId="{CC18D1F2-878E-4F40-8456-EB445D11FDC4}" type="pres">
      <dgm:prSet presAssocID="{1B6C5AFB-B0C6-499A-BB72-244DEC0FD4FA}" presName="sibTrans" presStyleCnt="0"/>
      <dgm:spPr/>
    </dgm:pt>
    <dgm:pt modelId="{C6595B74-62D9-492B-A832-26D35EF76195}" type="pres">
      <dgm:prSet presAssocID="{7FC939AC-2C28-4CB5-A96D-90E40F97E46F}" presName="compositeNode" presStyleCnt="0">
        <dgm:presLayoutVars>
          <dgm:bulletEnabled val="1"/>
        </dgm:presLayoutVars>
      </dgm:prSet>
      <dgm:spPr/>
    </dgm:pt>
    <dgm:pt modelId="{66761112-BC64-4A7C-86F9-61A9B47D58DF}" type="pres">
      <dgm:prSet presAssocID="{7FC939AC-2C28-4CB5-A96D-90E40F97E46F}" presName="bgRect" presStyleLbl="bgAccFollowNode1" presStyleIdx="3" presStyleCnt="5"/>
      <dgm:spPr/>
    </dgm:pt>
    <dgm:pt modelId="{6F9F6CC0-D9C7-4803-9C15-C4A2842EE65F}" type="pres">
      <dgm:prSet presAssocID="{8FEB5FC6-A7DC-4FE2-9C2D-6556D4E24FF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D14AFC4A-F87F-41EB-98DE-6BB04FBBC8BE}" type="pres">
      <dgm:prSet presAssocID="{7FC939AC-2C28-4CB5-A96D-90E40F97E46F}" presName="bottomLine" presStyleLbl="alignNode1" presStyleIdx="7" presStyleCnt="10">
        <dgm:presLayoutVars/>
      </dgm:prSet>
      <dgm:spPr/>
    </dgm:pt>
    <dgm:pt modelId="{1DC8E9F4-AEEA-4C3E-8213-4C83085BF2B9}" type="pres">
      <dgm:prSet presAssocID="{7FC939AC-2C28-4CB5-A96D-90E40F97E46F}" presName="nodeText" presStyleLbl="bgAccFollowNode1" presStyleIdx="3" presStyleCnt="5">
        <dgm:presLayoutVars>
          <dgm:bulletEnabled val="1"/>
        </dgm:presLayoutVars>
      </dgm:prSet>
      <dgm:spPr/>
    </dgm:pt>
    <dgm:pt modelId="{7FD7AB19-333D-435E-B131-EF2CD94C0CDA}" type="pres">
      <dgm:prSet presAssocID="{8FEB5FC6-A7DC-4FE2-9C2D-6556D4E24FFE}" presName="sibTrans" presStyleCnt="0"/>
      <dgm:spPr/>
    </dgm:pt>
    <dgm:pt modelId="{80339923-3BD1-4B3B-9188-E3FA1A53D6C4}" type="pres">
      <dgm:prSet presAssocID="{F265B9D9-365A-413E-91D1-1D4624E715DB}" presName="compositeNode" presStyleCnt="0">
        <dgm:presLayoutVars>
          <dgm:bulletEnabled val="1"/>
        </dgm:presLayoutVars>
      </dgm:prSet>
      <dgm:spPr/>
    </dgm:pt>
    <dgm:pt modelId="{32C9D355-F7E0-436D-8BE4-24F976398BAF}" type="pres">
      <dgm:prSet presAssocID="{F265B9D9-365A-413E-91D1-1D4624E715DB}" presName="bgRect" presStyleLbl="bgAccFollowNode1" presStyleIdx="4" presStyleCnt="5"/>
      <dgm:spPr/>
    </dgm:pt>
    <dgm:pt modelId="{93EB6047-436E-42DC-AE49-FB6BFFCB276A}" type="pres">
      <dgm:prSet presAssocID="{5572D2AB-D832-44AB-AAF0-EB604FA43F03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4959795B-D074-45B4-AB53-8B607FAB1E47}" type="pres">
      <dgm:prSet presAssocID="{F265B9D9-365A-413E-91D1-1D4624E715DB}" presName="bottomLine" presStyleLbl="alignNode1" presStyleIdx="9" presStyleCnt="10">
        <dgm:presLayoutVars/>
      </dgm:prSet>
      <dgm:spPr/>
    </dgm:pt>
    <dgm:pt modelId="{2890EFB6-BE0D-4562-B065-1B64DCF7F68E}" type="pres">
      <dgm:prSet presAssocID="{F265B9D9-365A-413E-91D1-1D4624E715D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F7186E0F-5947-424E-AA6F-97E7188BC264}" type="presOf" srcId="{41E736D1-ABF1-4B6C-9210-EE5909A962FF}" destId="{E473B8BC-0EDE-4388-8071-AF1F484ECA17}" srcOrd="1" destOrd="0" presId="urn:microsoft.com/office/officeart/2016/7/layout/BasicLinearProcessNumbered"/>
    <dgm:cxn modelId="{410BDE12-665F-4518-990A-D6A596D8539F}" srcId="{C54AC7E1-044B-4671-8C8D-C2F4428E96F5}" destId="{F265B9D9-365A-413E-91D1-1D4624E715DB}" srcOrd="4" destOrd="0" parTransId="{9F169356-FF75-4FA8-A2D0-EED9ED1E5849}" sibTransId="{5572D2AB-D832-44AB-AAF0-EB604FA43F03}"/>
    <dgm:cxn modelId="{7BD3782C-A51B-4529-AA32-604ACDADB079}" type="presOf" srcId="{230994C0-BBB7-48BC-9CF6-466BE2D07D6F}" destId="{873A0F3E-5ABB-42DF-9E32-19ED9CB3563B}" srcOrd="0" destOrd="0" presId="urn:microsoft.com/office/officeart/2016/7/layout/BasicLinearProcessNumbered"/>
    <dgm:cxn modelId="{BF4AFD2D-5FE5-42B3-93E4-D84A51CFC820}" type="presOf" srcId="{41E736D1-ABF1-4B6C-9210-EE5909A962FF}" destId="{CEAFDE2A-561F-43EE-80CA-CF453A989EA5}" srcOrd="0" destOrd="0" presId="urn:microsoft.com/office/officeart/2016/7/layout/BasicLinearProcessNumbered"/>
    <dgm:cxn modelId="{F907432E-49CA-4EC6-848A-6940AB19011F}" type="presOf" srcId="{7FC939AC-2C28-4CB5-A96D-90E40F97E46F}" destId="{66761112-BC64-4A7C-86F9-61A9B47D58DF}" srcOrd="0" destOrd="0" presId="urn:microsoft.com/office/officeart/2016/7/layout/BasicLinearProcessNumbered"/>
    <dgm:cxn modelId="{C260C647-3A6E-45CF-AA16-BE868B2EFFA3}" type="presOf" srcId="{1B6C5AFB-B0C6-499A-BB72-244DEC0FD4FA}" destId="{23660B8B-E024-4BE4-A1A0-7E457792AB45}" srcOrd="0" destOrd="0" presId="urn:microsoft.com/office/officeart/2016/7/layout/BasicLinearProcessNumbered"/>
    <dgm:cxn modelId="{4DCC537A-1735-43A9-8104-F167E0570282}" type="presOf" srcId="{8FEB5FC6-A7DC-4FE2-9C2D-6556D4E24FFE}" destId="{6F9F6CC0-D9C7-4803-9C15-C4A2842EE65F}" srcOrd="0" destOrd="0" presId="urn:microsoft.com/office/officeart/2016/7/layout/BasicLinearProcessNumbered"/>
    <dgm:cxn modelId="{832E59AA-0C59-4B87-B500-B9311FC0252C}" type="presOf" srcId="{C54AC7E1-044B-4671-8C8D-C2F4428E96F5}" destId="{052F7219-5DF1-48E3-B7B8-BFFBCFB32C69}" srcOrd="0" destOrd="0" presId="urn:microsoft.com/office/officeart/2016/7/layout/BasicLinearProcessNumbered"/>
    <dgm:cxn modelId="{B6BD39B0-CC2A-4C05-B6DA-9063CC71D88C}" type="presOf" srcId="{F265B9D9-365A-413E-91D1-1D4624E715DB}" destId="{32C9D355-F7E0-436D-8BE4-24F976398BAF}" srcOrd="0" destOrd="0" presId="urn:microsoft.com/office/officeart/2016/7/layout/BasicLinearProcessNumbered"/>
    <dgm:cxn modelId="{C06863BB-2FB7-48F9-9ED4-CBAE52B433BB}" type="presOf" srcId="{5572D2AB-D832-44AB-AAF0-EB604FA43F03}" destId="{93EB6047-436E-42DC-AE49-FB6BFFCB276A}" srcOrd="0" destOrd="0" presId="urn:microsoft.com/office/officeart/2016/7/layout/BasicLinearProcessNumbered"/>
    <dgm:cxn modelId="{61B078BE-74B5-4CDA-B813-6C0224284A4B}" type="presOf" srcId="{16417BF8-D532-4E23-84C3-7E4208E04F08}" destId="{B29D7D77-EBE9-467D-BCAB-FF5567C67677}" srcOrd="0" destOrd="0" presId="urn:microsoft.com/office/officeart/2016/7/layout/BasicLinearProcessNumbered"/>
    <dgm:cxn modelId="{0993E7C1-7B0A-4B32-9B9E-77FE73CA5DB0}" type="presOf" srcId="{7FC939AC-2C28-4CB5-A96D-90E40F97E46F}" destId="{1DC8E9F4-AEEA-4C3E-8213-4C83085BF2B9}" srcOrd="1" destOrd="0" presId="urn:microsoft.com/office/officeart/2016/7/layout/BasicLinearProcessNumbered"/>
    <dgm:cxn modelId="{C1DFECD0-72AF-4F6F-B66C-5B990E9B81D5}" srcId="{C54AC7E1-044B-4671-8C8D-C2F4428E96F5}" destId="{230994C0-BBB7-48BC-9CF6-466BE2D07D6F}" srcOrd="0" destOrd="0" parTransId="{9B0DD8E6-4D8A-4008-8199-892555CF8821}" sibTransId="{CBCF558A-E002-471F-B2A8-C1543ACF509C}"/>
    <dgm:cxn modelId="{9A19A7D4-5A64-4774-83DC-2C2D281D9896}" type="presOf" srcId="{0EB43CFA-454C-484E-B5F6-8F5502968DB4}" destId="{12D126BF-4896-4094-96D8-8E05EE9220D1}" srcOrd="0" destOrd="0" presId="urn:microsoft.com/office/officeart/2016/7/layout/BasicLinearProcessNumbered"/>
    <dgm:cxn modelId="{0796C7D4-EB16-4777-AE95-79ED27DA5DB2}" type="presOf" srcId="{F265B9D9-365A-413E-91D1-1D4624E715DB}" destId="{2890EFB6-BE0D-4562-B065-1B64DCF7F68E}" srcOrd="1" destOrd="0" presId="urn:microsoft.com/office/officeart/2016/7/layout/BasicLinearProcessNumbered"/>
    <dgm:cxn modelId="{9D402FD9-2D53-4D20-AB2F-AD7D6960ACE6}" srcId="{C54AC7E1-044B-4671-8C8D-C2F4428E96F5}" destId="{7FC939AC-2C28-4CB5-A96D-90E40F97E46F}" srcOrd="3" destOrd="0" parTransId="{9BD15DFD-5186-4961-BFBB-6FB41AAAB86E}" sibTransId="{8FEB5FC6-A7DC-4FE2-9C2D-6556D4E24FFE}"/>
    <dgm:cxn modelId="{1BB964DF-3E33-40DB-A038-63EF17496B1C}" type="presOf" srcId="{CBCF558A-E002-471F-B2A8-C1543ACF509C}" destId="{E47ED794-F53B-415F-B0F6-94AD5C15E479}" srcOrd="0" destOrd="0" presId="urn:microsoft.com/office/officeart/2016/7/layout/BasicLinearProcessNumbered"/>
    <dgm:cxn modelId="{6957B4E0-0168-4BB6-BFDC-8EDD4FB0204D}" srcId="{C54AC7E1-044B-4671-8C8D-C2F4428E96F5}" destId="{0EB43CFA-454C-484E-B5F6-8F5502968DB4}" srcOrd="2" destOrd="0" parTransId="{9A89D0A5-DD90-46C5-BEA9-8937EA5F4CB7}" sibTransId="{1B6C5AFB-B0C6-499A-BB72-244DEC0FD4FA}"/>
    <dgm:cxn modelId="{778558E9-4356-45C1-9678-A030ABDF5DE0}" type="presOf" srcId="{0EB43CFA-454C-484E-B5F6-8F5502968DB4}" destId="{36D215EA-885E-47F7-AF14-036242E67258}" srcOrd="1" destOrd="0" presId="urn:microsoft.com/office/officeart/2016/7/layout/BasicLinearProcessNumbered"/>
    <dgm:cxn modelId="{B4D386E9-0780-4C3C-A6B2-7DFF145F17E3}" srcId="{C54AC7E1-044B-4671-8C8D-C2F4428E96F5}" destId="{41E736D1-ABF1-4B6C-9210-EE5909A962FF}" srcOrd="1" destOrd="0" parTransId="{C8837D92-1F46-422A-8443-3B0A27884425}" sibTransId="{16417BF8-D532-4E23-84C3-7E4208E04F08}"/>
    <dgm:cxn modelId="{D0C4EAEC-4B9C-4D48-A343-43329C965FEF}" type="presOf" srcId="{230994C0-BBB7-48BC-9CF6-466BE2D07D6F}" destId="{29A0D06B-6C35-4746-8604-C2CE1CE5987D}" srcOrd="1" destOrd="0" presId="urn:microsoft.com/office/officeart/2016/7/layout/BasicLinearProcessNumbered"/>
    <dgm:cxn modelId="{C405D68E-3608-4734-82C0-7F7C8168E66D}" type="presParOf" srcId="{052F7219-5DF1-48E3-B7B8-BFFBCFB32C69}" destId="{FE8E22A8-21E2-4312-8537-31F4B5510832}" srcOrd="0" destOrd="0" presId="urn:microsoft.com/office/officeart/2016/7/layout/BasicLinearProcessNumbered"/>
    <dgm:cxn modelId="{17010234-0E8F-42D2-AB30-BFB896D7047C}" type="presParOf" srcId="{FE8E22A8-21E2-4312-8537-31F4B5510832}" destId="{873A0F3E-5ABB-42DF-9E32-19ED9CB3563B}" srcOrd="0" destOrd="0" presId="urn:microsoft.com/office/officeart/2016/7/layout/BasicLinearProcessNumbered"/>
    <dgm:cxn modelId="{587D08DC-C9CD-44C1-819F-D8E6529FAB07}" type="presParOf" srcId="{FE8E22A8-21E2-4312-8537-31F4B5510832}" destId="{E47ED794-F53B-415F-B0F6-94AD5C15E479}" srcOrd="1" destOrd="0" presId="urn:microsoft.com/office/officeart/2016/7/layout/BasicLinearProcessNumbered"/>
    <dgm:cxn modelId="{04759B77-2099-4D1B-B3BB-778E0115AF1D}" type="presParOf" srcId="{FE8E22A8-21E2-4312-8537-31F4B5510832}" destId="{01FA7C4F-FF6B-404E-A348-84F931FFBEEA}" srcOrd="2" destOrd="0" presId="urn:microsoft.com/office/officeart/2016/7/layout/BasicLinearProcessNumbered"/>
    <dgm:cxn modelId="{39107534-5E4E-44C8-8BBC-5B89BEE4DEB8}" type="presParOf" srcId="{FE8E22A8-21E2-4312-8537-31F4B5510832}" destId="{29A0D06B-6C35-4746-8604-C2CE1CE5987D}" srcOrd="3" destOrd="0" presId="urn:microsoft.com/office/officeart/2016/7/layout/BasicLinearProcessNumbered"/>
    <dgm:cxn modelId="{30DA2B2D-3DDD-470B-A295-09C6F61FA902}" type="presParOf" srcId="{052F7219-5DF1-48E3-B7B8-BFFBCFB32C69}" destId="{95572AFA-37B0-4DCE-854A-230A2E0252B1}" srcOrd="1" destOrd="0" presId="urn:microsoft.com/office/officeart/2016/7/layout/BasicLinearProcessNumbered"/>
    <dgm:cxn modelId="{F258D6CD-3D07-407A-9395-80E913169D86}" type="presParOf" srcId="{052F7219-5DF1-48E3-B7B8-BFFBCFB32C69}" destId="{6FAFF0D0-0AE1-421D-9DE9-7DD36FFBCA91}" srcOrd="2" destOrd="0" presId="urn:microsoft.com/office/officeart/2016/7/layout/BasicLinearProcessNumbered"/>
    <dgm:cxn modelId="{102137AC-F0E5-4EB4-9EBF-9F555AA71951}" type="presParOf" srcId="{6FAFF0D0-0AE1-421D-9DE9-7DD36FFBCA91}" destId="{CEAFDE2A-561F-43EE-80CA-CF453A989EA5}" srcOrd="0" destOrd="0" presId="urn:microsoft.com/office/officeart/2016/7/layout/BasicLinearProcessNumbered"/>
    <dgm:cxn modelId="{76299F17-812C-41F1-ADE6-591987D30972}" type="presParOf" srcId="{6FAFF0D0-0AE1-421D-9DE9-7DD36FFBCA91}" destId="{B29D7D77-EBE9-467D-BCAB-FF5567C67677}" srcOrd="1" destOrd="0" presId="urn:microsoft.com/office/officeart/2016/7/layout/BasicLinearProcessNumbered"/>
    <dgm:cxn modelId="{33C4CAE0-CA01-4369-A160-93386F16FE0D}" type="presParOf" srcId="{6FAFF0D0-0AE1-421D-9DE9-7DD36FFBCA91}" destId="{18A1006B-3083-415D-8BF5-CBD6585DA21E}" srcOrd="2" destOrd="0" presId="urn:microsoft.com/office/officeart/2016/7/layout/BasicLinearProcessNumbered"/>
    <dgm:cxn modelId="{A22CA184-348B-4B52-9A5C-5D3A0D5BE915}" type="presParOf" srcId="{6FAFF0D0-0AE1-421D-9DE9-7DD36FFBCA91}" destId="{E473B8BC-0EDE-4388-8071-AF1F484ECA17}" srcOrd="3" destOrd="0" presId="urn:microsoft.com/office/officeart/2016/7/layout/BasicLinearProcessNumbered"/>
    <dgm:cxn modelId="{78B8980E-DDE1-4203-A705-25BFDCD0137F}" type="presParOf" srcId="{052F7219-5DF1-48E3-B7B8-BFFBCFB32C69}" destId="{5B9F81AB-C229-433B-9DF0-769FF90114D3}" srcOrd="3" destOrd="0" presId="urn:microsoft.com/office/officeart/2016/7/layout/BasicLinearProcessNumbered"/>
    <dgm:cxn modelId="{95AEEE6C-86B8-47A3-B1B5-F400FD447307}" type="presParOf" srcId="{052F7219-5DF1-48E3-B7B8-BFFBCFB32C69}" destId="{FC7DF166-1545-4EF1-85FA-6778BFB5FC8C}" srcOrd="4" destOrd="0" presId="urn:microsoft.com/office/officeart/2016/7/layout/BasicLinearProcessNumbered"/>
    <dgm:cxn modelId="{D40576C3-75A1-4DCB-BF8A-B298D80F1E74}" type="presParOf" srcId="{FC7DF166-1545-4EF1-85FA-6778BFB5FC8C}" destId="{12D126BF-4896-4094-96D8-8E05EE9220D1}" srcOrd="0" destOrd="0" presId="urn:microsoft.com/office/officeart/2016/7/layout/BasicLinearProcessNumbered"/>
    <dgm:cxn modelId="{52EC9F90-0F11-4BA5-A42D-C9613075D6B9}" type="presParOf" srcId="{FC7DF166-1545-4EF1-85FA-6778BFB5FC8C}" destId="{23660B8B-E024-4BE4-A1A0-7E457792AB45}" srcOrd="1" destOrd="0" presId="urn:microsoft.com/office/officeart/2016/7/layout/BasicLinearProcessNumbered"/>
    <dgm:cxn modelId="{9804485B-E515-4CC2-8D93-7F742E1D481B}" type="presParOf" srcId="{FC7DF166-1545-4EF1-85FA-6778BFB5FC8C}" destId="{EF366282-A662-4696-B848-4202F01BCD94}" srcOrd="2" destOrd="0" presId="urn:microsoft.com/office/officeart/2016/7/layout/BasicLinearProcessNumbered"/>
    <dgm:cxn modelId="{DE4FD6D4-E9BB-4B8E-80D6-F727184932A2}" type="presParOf" srcId="{FC7DF166-1545-4EF1-85FA-6778BFB5FC8C}" destId="{36D215EA-885E-47F7-AF14-036242E67258}" srcOrd="3" destOrd="0" presId="urn:microsoft.com/office/officeart/2016/7/layout/BasicLinearProcessNumbered"/>
    <dgm:cxn modelId="{364EE07F-84DA-483C-B878-84BED876E0A6}" type="presParOf" srcId="{052F7219-5DF1-48E3-B7B8-BFFBCFB32C69}" destId="{CC18D1F2-878E-4F40-8456-EB445D11FDC4}" srcOrd="5" destOrd="0" presId="urn:microsoft.com/office/officeart/2016/7/layout/BasicLinearProcessNumbered"/>
    <dgm:cxn modelId="{B749712A-8E80-45BA-AA7F-80B950DBC453}" type="presParOf" srcId="{052F7219-5DF1-48E3-B7B8-BFFBCFB32C69}" destId="{C6595B74-62D9-492B-A832-26D35EF76195}" srcOrd="6" destOrd="0" presId="urn:microsoft.com/office/officeart/2016/7/layout/BasicLinearProcessNumbered"/>
    <dgm:cxn modelId="{BC5AEB69-49FC-4856-805E-7C3FF28D9836}" type="presParOf" srcId="{C6595B74-62D9-492B-A832-26D35EF76195}" destId="{66761112-BC64-4A7C-86F9-61A9B47D58DF}" srcOrd="0" destOrd="0" presId="urn:microsoft.com/office/officeart/2016/7/layout/BasicLinearProcessNumbered"/>
    <dgm:cxn modelId="{98C12835-8622-48CF-8FFE-633C7037F12D}" type="presParOf" srcId="{C6595B74-62D9-492B-A832-26D35EF76195}" destId="{6F9F6CC0-D9C7-4803-9C15-C4A2842EE65F}" srcOrd="1" destOrd="0" presId="urn:microsoft.com/office/officeart/2016/7/layout/BasicLinearProcessNumbered"/>
    <dgm:cxn modelId="{35D3B73E-6919-4A2A-BD5A-852A93604EEC}" type="presParOf" srcId="{C6595B74-62D9-492B-A832-26D35EF76195}" destId="{D14AFC4A-F87F-41EB-98DE-6BB04FBBC8BE}" srcOrd="2" destOrd="0" presId="urn:microsoft.com/office/officeart/2016/7/layout/BasicLinearProcessNumbered"/>
    <dgm:cxn modelId="{0321243A-B093-42A8-8C7E-B09C52D6FACB}" type="presParOf" srcId="{C6595B74-62D9-492B-A832-26D35EF76195}" destId="{1DC8E9F4-AEEA-4C3E-8213-4C83085BF2B9}" srcOrd="3" destOrd="0" presId="urn:microsoft.com/office/officeart/2016/7/layout/BasicLinearProcessNumbered"/>
    <dgm:cxn modelId="{AF1CF39F-C47E-4B6D-8846-4E43352EDC78}" type="presParOf" srcId="{052F7219-5DF1-48E3-B7B8-BFFBCFB32C69}" destId="{7FD7AB19-333D-435E-B131-EF2CD94C0CDA}" srcOrd="7" destOrd="0" presId="urn:microsoft.com/office/officeart/2016/7/layout/BasicLinearProcessNumbered"/>
    <dgm:cxn modelId="{5C23439C-196A-4284-AEB0-4C4A94DE19C9}" type="presParOf" srcId="{052F7219-5DF1-48E3-B7B8-BFFBCFB32C69}" destId="{80339923-3BD1-4B3B-9188-E3FA1A53D6C4}" srcOrd="8" destOrd="0" presId="urn:microsoft.com/office/officeart/2016/7/layout/BasicLinearProcessNumbered"/>
    <dgm:cxn modelId="{95618BE9-D84E-48CD-9251-7EB194B9618B}" type="presParOf" srcId="{80339923-3BD1-4B3B-9188-E3FA1A53D6C4}" destId="{32C9D355-F7E0-436D-8BE4-24F976398BAF}" srcOrd="0" destOrd="0" presId="urn:microsoft.com/office/officeart/2016/7/layout/BasicLinearProcessNumbered"/>
    <dgm:cxn modelId="{C8F915B5-3086-42D3-B1AF-3967797A360B}" type="presParOf" srcId="{80339923-3BD1-4B3B-9188-E3FA1A53D6C4}" destId="{93EB6047-436E-42DC-AE49-FB6BFFCB276A}" srcOrd="1" destOrd="0" presId="urn:microsoft.com/office/officeart/2016/7/layout/BasicLinearProcessNumbered"/>
    <dgm:cxn modelId="{F7861ABF-0DD7-4F44-BF19-7C2B9B01D167}" type="presParOf" srcId="{80339923-3BD1-4B3B-9188-E3FA1A53D6C4}" destId="{4959795B-D074-45B4-AB53-8B607FAB1E47}" srcOrd="2" destOrd="0" presId="urn:microsoft.com/office/officeart/2016/7/layout/BasicLinearProcessNumbered"/>
    <dgm:cxn modelId="{8B1EB569-883D-4E67-BE01-585B16FF47D0}" type="presParOf" srcId="{80339923-3BD1-4B3B-9188-E3FA1A53D6C4}" destId="{2890EFB6-BE0D-4562-B065-1B64DCF7F68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A0F3E-5ABB-42DF-9E32-19ED9CB3563B}">
      <dsp:nvSpPr>
        <dsp:cNvPr id="0" name=""/>
        <dsp:cNvSpPr/>
      </dsp:nvSpPr>
      <dsp:spPr>
        <a:xfrm>
          <a:off x="3385" y="509191"/>
          <a:ext cx="1833190" cy="256646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0" i="0" kern="1200"/>
            <a:t>Data Cleaning &amp; EDA</a:t>
          </a:r>
          <a:endParaRPr lang="en-US" sz="1400" kern="1200"/>
        </a:p>
      </dsp:txBody>
      <dsp:txXfrm>
        <a:off x="3385" y="1484449"/>
        <a:ext cx="1833190" cy="1539879"/>
      </dsp:txXfrm>
    </dsp:sp>
    <dsp:sp modelId="{E47ED794-F53B-415F-B0F6-94AD5C15E479}">
      <dsp:nvSpPr>
        <dsp:cNvPr id="0" name=""/>
        <dsp:cNvSpPr/>
      </dsp:nvSpPr>
      <dsp:spPr>
        <a:xfrm>
          <a:off x="535011" y="765838"/>
          <a:ext cx="769939" cy="76993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1</a:t>
          </a:r>
        </a:p>
      </dsp:txBody>
      <dsp:txXfrm>
        <a:off x="647766" y="878593"/>
        <a:ext cx="544429" cy="544429"/>
      </dsp:txXfrm>
    </dsp:sp>
    <dsp:sp modelId="{01FA7C4F-FF6B-404E-A348-84F931FFBEEA}">
      <dsp:nvSpPr>
        <dsp:cNvPr id="0" name=""/>
        <dsp:cNvSpPr/>
      </dsp:nvSpPr>
      <dsp:spPr>
        <a:xfrm>
          <a:off x="3385" y="3075586"/>
          <a:ext cx="1833190" cy="7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AFDE2A-561F-43EE-80CA-CF453A989EA5}">
      <dsp:nvSpPr>
        <dsp:cNvPr id="0" name=""/>
        <dsp:cNvSpPr/>
      </dsp:nvSpPr>
      <dsp:spPr>
        <a:xfrm>
          <a:off x="2019895" y="509191"/>
          <a:ext cx="1833190" cy="256646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Data Preprocessing</a:t>
          </a:r>
          <a:endParaRPr lang="en-US" sz="1400" kern="1200"/>
        </a:p>
      </dsp:txBody>
      <dsp:txXfrm>
        <a:off x="2019895" y="1484449"/>
        <a:ext cx="1833190" cy="1539879"/>
      </dsp:txXfrm>
    </dsp:sp>
    <dsp:sp modelId="{B29D7D77-EBE9-467D-BCAB-FF5567C67677}">
      <dsp:nvSpPr>
        <dsp:cNvPr id="0" name=""/>
        <dsp:cNvSpPr/>
      </dsp:nvSpPr>
      <dsp:spPr>
        <a:xfrm>
          <a:off x="2551520" y="765838"/>
          <a:ext cx="769939" cy="76993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2</a:t>
          </a:r>
        </a:p>
      </dsp:txBody>
      <dsp:txXfrm>
        <a:off x="2664275" y="878593"/>
        <a:ext cx="544429" cy="544429"/>
      </dsp:txXfrm>
    </dsp:sp>
    <dsp:sp modelId="{18A1006B-3083-415D-8BF5-CBD6585DA21E}">
      <dsp:nvSpPr>
        <dsp:cNvPr id="0" name=""/>
        <dsp:cNvSpPr/>
      </dsp:nvSpPr>
      <dsp:spPr>
        <a:xfrm>
          <a:off x="2019895" y="3075586"/>
          <a:ext cx="1833190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D126BF-4896-4094-96D8-8E05EE9220D1}">
      <dsp:nvSpPr>
        <dsp:cNvPr id="0" name=""/>
        <dsp:cNvSpPr/>
      </dsp:nvSpPr>
      <dsp:spPr>
        <a:xfrm>
          <a:off x="4036404" y="509191"/>
          <a:ext cx="1833190" cy="256646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Model Building</a:t>
          </a:r>
          <a:endParaRPr lang="en-US" sz="1400" kern="1200"/>
        </a:p>
      </dsp:txBody>
      <dsp:txXfrm>
        <a:off x="4036404" y="1484449"/>
        <a:ext cx="1833190" cy="1539879"/>
      </dsp:txXfrm>
    </dsp:sp>
    <dsp:sp modelId="{23660B8B-E024-4BE4-A1A0-7E457792AB45}">
      <dsp:nvSpPr>
        <dsp:cNvPr id="0" name=""/>
        <dsp:cNvSpPr/>
      </dsp:nvSpPr>
      <dsp:spPr>
        <a:xfrm>
          <a:off x="4568029" y="765838"/>
          <a:ext cx="769939" cy="769939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3</a:t>
          </a:r>
        </a:p>
      </dsp:txBody>
      <dsp:txXfrm>
        <a:off x="4680784" y="878593"/>
        <a:ext cx="544429" cy="544429"/>
      </dsp:txXfrm>
    </dsp:sp>
    <dsp:sp modelId="{EF366282-A662-4696-B848-4202F01BCD94}">
      <dsp:nvSpPr>
        <dsp:cNvPr id="0" name=""/>
        <dsp:cNvSpPr/>
      </dsp:nvSpPr>
      <dsp:spPr>
        <a:xfrm>
          <a:off x="4036404" y="3075586"/>
          <a:ext cx="1833190" cy="7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761112-BC64-4A7C-86F9-61A9B47D58DF}">
      <dsp:nvSpPr>
        <dsp:cNvPr id="0" name=""/>
        <dsp:cNvSpPr/>
      </dsp:nvSpPr>
      <dsp:spPr>
        <a:xfrm>
          <a:off x="6052913" y="509191"/>
          <a:ext cx="1833190" cy="256646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Evaluating and Comparing the Models</a:t>
          </a:r>
          <a:endParaRPr lang="en-US" sz="1400" kern="1200"/>
        </a:p>
      </dsp:txBody>
      <dsp:txXfrm>
        <a:off x="6052913" y="1484449"/>
        <a:ext cx="1833190" cy="1539879"/>
      </dsp:txXfrm>
    </dsp:sp>
    <dsp:sp modelId="{6F9F6CC0-D9C7-4803-9C15-C4A2842EE65F}">
      <dsp:nvSpPr>
        <dsp:cNvPr id="0" name=""/>
        <dsp:cNvSpPr/>
      </dsp:nvSpPr>
      <dsp:spPr>
        <a:xfrm>
          <a:off x="6584538" y="765838"/>
          <a:ext cx="769939" cy="76993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4</a:t>
          </a:r>
        </a:p>
      </dsp:txBody>
      <dsp:txXfrm>
        <a:off x="6697293" y="878593"/>
        <a:ext cx="544429" cy="544429"/>
      </dsp:txXfrm>
    </dsp:sp>
    <dsp:sp modelId="{D14AFC4A-F87F-41EB-98DE-6BB04FBBC8BE}">
      <dsp:nvSpPr>
        <dsp:cNvPr id="0" name=""/>
        <dsp:cNvSpPr/>
      </dsp:nvSpPr>
      <dsp:spPr>
        <a:xfrm>
          <a:off x="6052913" y="3075586"/>
          <a:ext cx="1833190" cy="7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C9D355-F7E0-436D-8BE4-24F976398BAF}">
      <dsp:nvSpPr>
        <dsp:cNvPr id="0" name=""/>
        <dsp:cNvSpPr/>
      </dsp:nvSpPr>
      <dsp:spPr>
        <a:xfrm>
          <a:off x="8069422" y="509191"/>
          <a:ext cx="1833190" cy="256646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23" tIns="330200" rIns="14292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Model Deployment</a:t>
          </a:r>
          <a:br>
            <a:rPr lang="de-DE" sz="1400" kern="1200"/>
          </a:br>
          <a:br>
            <a:rPr lang="de-DE" sz="1400" kern="1200"/>
          </a:br>
          <a:br>
            <a:rPr lang="de-DE" sz="1400" kern="1200"/>
          </a:br>
          <a:br>
            <a:rPr lang="de-DE" sz="1400" kern="1200"/>
          </a:br>
          <a:endParaRPr lang="en-US" sz="1400" kern="1200"/>
        </a:p>
      </dsp:txBody>
      <dsp:txXfrm>
        <a:off x="8069422" y="1484449"/>
        <a:ext cx="1833190" cy="1539879"/>
      </dsp:txXfrm>
    </dsp:sp>
    <dsp:sp modelId="{93EB6047-436E-42DC-AE49-FB6BFFCB276A}">
      <dsp:nvSpPr>
        <dsp:cNvPr id="0" name=""/>
        <dsp:cNvSpPr/>
      </dsp:nvSpPr>
      <dsp:spPr>
        <a:xfrm>
          <a:off x="8601048" y="765838"/>
          <a:ext cx="769939" cy="76993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8" tIns="12700" rIns="60028" bIns="1270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5</a:t>
          </a:r>
        </a:p>
      </dsp:txBody>
      <dsp:txXfrm>
        <a:off x="8713803" y="878593"/>
        <a:ext cx="544429" cy="544429"/>
      </dsp:txXfrm>
    </dsp:sp>
    <dsp:sp modelId="{4959795B-D074-45B4-AB53-8B607FAB1E47}">
      <dsp:nvSpPr>
        <dsp:cNvPr id="0" name=""/>
        <dsp:cNvSpPr/>
      </dsp:nvSpPr>
      <dsp:spPr>
        <a:xfrm>
          <a:off x="8069422" y="3075586"/>
          <a:ext cx="1833190" cy="7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80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267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797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3307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379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677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9320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764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17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2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903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42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298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84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269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32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051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C69B-E0B0-4C87-B657-7D742F96BDF9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1D63A-BD1C-41BA-B993-B5EEA71BCBA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023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7" name="Rectangle 50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52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6FD4C565-46A4-66AB-52FA-AB7CDF7D6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1082673"/>
            <a:ext cx="2869416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/>
              <a:t>CAPSTONE PROJECT-3</a:t>
            </a:r>
          </a:p>
        </p:txBody>
      </p:sp>
      <p:cxnSp>
        <p:nvCxnSpPr>
          <p:cNvPr id="99" name="Straight Connector 81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Untertitel 2">
            <a:extLst>
              <a:ext uri="{FF2B5EF4-FFF2-40B4-BE49-F238E27FC236}">
                <a16:creationId xmlns:a16="http://schemas.microsoft.com/office/drawing/2014/main" id="{7FEF9A69-2FC1-3FA9-7EDB-F3AC73C5B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Fraud prediction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Logistic regression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Random Forest Classification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</a:rPr>
              <a:t>XGBoost</a:t>
            </a:r>
            <a:r>
              <a:rPr lang="en-US" sz="1800" dirty="0">
                <a:solidFill>
                  <a:schemeClr val="tx1"/>
                </a:solidFill>
              </a:rPr>
              <a:t> Classification</a:t>
            </a:r>
          </a:p>
          <a:p>
            <a:pPr marL="571500"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Artificial neural networks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81830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8984-7189-9025-7CA4-5BD867035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7210"/>
          </a:xfrm>
        </p:spPr>
        <p:txBody>
          <a:bodyPr>
            <a:normAutofit/>
          </a:bodyPr>
          <a:lstStyle/>
          <a:p>
            <a:r>
              <a:rPr lang="en-US" dirty="0"/>
              <a:t>Logistic regression 1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F095C7D-8329-0A11-D4BC-6342FFF7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7" y="1373572"/>
            <a:ext cx="6372726" cy="511408"/>
          </a:xfrm>
          <a:prstGeom prst="rect">
            <a:avLst/>
          </a:prstGeom>
        </p:spPr>
      </p:pic>
      <p:pic>
        <p:nvPicPr>
          <p:cNvPr id="7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FC68E1E-F629-71BD-3A2C-B64E4BB8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47" y="1996428"/>
            <a:ext cx="4447673" cy="3085725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2A8C8A-5533-8CAE-48B0-4D44538E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926" y="2283292"/>
            <a:ext cx="5510463" cy="927837"/>
          </a:xfrm>
          <a:prstGeom prst="rect">
            <a:avLst/>
          </a:prstGeom>
        </p:spPr>
      </p:pic>
      <p:pic>
        <p:nvPicPr>
          <p:cNvPr id="12" name="Picture 12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00F1704-0846-DDA9-76DC-D3BE6E3E4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9426" y="3426829"/>
            <a:ext cx="4557963" cy="316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B35E-7196-AC65-230B-1E873A0F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ea typeface="+mj-lt"/>
                <a:cs typeface="+mj-lt"/>
              </a:rPr>
              <a:t>Logistic regression 2</a:t>
            </a:r>
            <a:endParaRPr lang="en-US"/>
          </a:p>
          <a:p>
            <a:endParaRPr lang="en-US" dirty="0"/>
          </a:p>
        </p:txBody>
      </p:sp>
      <p:pic>
        <p:nvPicPr>
          <p:cNvPr id="7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F731F7-313A-E129-0548-25F98B81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16" y="1657457"/>
            <a:ext cx="5279857" cy="575295"/>
          </a:xfrm>
          <a:prstGeom prst="rect">
            <a:avLst/>
          </a:prstGeom>
        </p:spPr>
      </p:pic>
      <p:pic>
        <p:nvPicPr>
          <p:cNvPr id="10" name="Picture 1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9BB00335-129B-86D5-4239-924D1CFC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16" y="2280177"/>
            <a:ext cx="4317330" cy="3009512"/>
          </a:xfrm>
          <a:prstGeom prst="rect">
            <a:avLst/>
          </a:prstGeom>
        </p:spPr>
      </p:pic>
      <p:pic>
        <p:nvPicPr>
          <p:cNvPr id="14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D59704-AC17-099F-AD97-1C600C30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64" y="2186425"/>
            <a:ext cx="4878805" cy="991232"/>
          </a:xfrm>
          <a:prstGeom prst="rect">
            <a:avLst/>
          </a:prstGeom>
        </p:spPr>
      </p:pic>
      <p:pic>
        <p:nvPicPr>
          <p:cNvPr id="15" name="Picture 1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EB93D83-FE75-5D1A-D295-D2E302378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584" y="3318883"/>
            <a:ext cx="4527884" cy="310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39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40C9-0B55-1370-4CD4-18DC95A24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37676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Random forest classifier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4CCB746-5658-B61A-B63F-7B153DEED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21" y="1718634"/>
            <a:ext cx="6222331" cy="513097"/>
          </a:xfrm>
          <a:prstGeom prst="rect">
            <a:avLst/>
          </a:prstGeom>
        </p:spPr>
      </p:pic>
      <p:pic>
        <p:nvPicPr>
          <p:cNvPr id="8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0746DE42-F5EB-27D9-2E6E-76297E70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26" y="2365635"/>
            <a:ext cx="4938962" cy="3380019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C07AE6-9FBF-29A6-B4E2-59C4D92F8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111" y="2157108"/>
            <a:ext cx="3986463" cy="1130072"/>
          </a:xfrm>
          <a:prstGeom prst="rect">
            <a:avLst/>
          </a:prstGeom>
        </p:spPr>
      </p:pic>
      <p:pic>
        <p:nvPicPr>
          <p:cNvPr id="10" name="Picture 10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803CF583-DEBF-DD0B-9B41-A084167AA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32" y="3510943"/>
            <a:ext cx="4207042" cy="29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4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8F92-15E8-4979-781C-6809D8BD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729" y="277623"/>
            <a:ext cx="9905998" cy="947176"/>
          </a:xfrm>
        </p:spPr>
        <p:txBody>
          <a:bodyPr/>
          <a:lstStyle/>
          <a:p>
            <a:r>
              <a:rPr lang="en-US" dirty="0" err="1"/>
              <a:t>XGBoost</a:t>
            </a:r>
            <a:r>
              <a:rPr lang="en-US" dirty="0"/>
              <a:t> Classifier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3691B5B-9C0F-68CA-189B-EA77D580A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43" y="1122856"/>
            <a:ext cx="6041856" cy="591732"/>
          </a:xfrm>
          <a:prstGeom prst="rect">
            <a:avLst/>
          </a:prstGeom>
        </p:spPr>
      </p:pic>
      <p:pic>
        <p:nvPicPr>
          <p:cNvPr id="9" name="Picture 9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E94DB6E8-D14F-8676-6FF6-3C02C687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43" y="1802602"/>
            <a:ext cx="3164304" cy="2200029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B7F562-ACE1-5085-1655-757AE57C8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795" y="2115493"/>
            <a:ext cx="4608094" cy="872407"/>
          </a:xfrm>
          <a:prstGeom prst="rect">
            <a:avLst/>
          </a:prstGeom>
        </p:spPr>
      </p:pic>
      <p:pic>
        <p:nvPicPr>
          <p:cNvPr id="11" name="Picture 1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4C20D583-462B-2849-7E29-9FD631D36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796" y="3104632"/>
            <a:ext cx="3605463" cy="2523656"/>
          </a:xfrm>
          <a:prstGeom prst="rect">
            <a:avLst/>
          </a:prstGeom>
        </p:spPr>
      </p:pic>
      <p:pic>
        <p:nvPicPr>
          <p:cNvPr id="12" name="Picture 1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94F7381-1F71-9288-E579-E12CC4A6B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873" y="5746297"/>
            <a:ext cx="6422858" cy="609171"/>
          </a:xfrm>
          <a:prstGeom prst="rect">
            <a:avLst/>
          </a:prstGeom>
        </p:spPr>
      </p:pic>
      <p:pic>
        <p:nvPicPr>
          <p:cNvPr id="13" name="Picture 13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E0605DEA-3A62-FDA3-1BA8-1C18C5345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2584" y="3181717"/>
            <a:ext cx="3485147" cy="242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8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D3DD-67E8-6824-5048-36F60D02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707" y="222278"/>
            <a:ext cx="9987144" cy="1305850"/>
          </a:xfrm>
        </p:spPr>
        <p:txBody>
          <a:bodyPr>
            <a:normAutofit/>
          </a:bodyPr>
          <a:lstStyle/>
          <a:p>
            <a:r>
              <a:rPr lang="en-US" b="1" dirty="0">
                <a:ea typeface="+mj-lt"/>
                <a:cs typeface="+mj-lt"/>
              </a:rPr>
              <a:t>Artificial neural networks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35F0AC4-CFC3-55A3-F6EC-06BD4287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95" y="1257700"/>
            <a:ext cx="5520488" cy="2166889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2DA967B1-F78A-ECFD-2D0D-00535E82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4" y="3573217"/>
            <a:ext cx="6603331" cy="473565"/>
          </a:xfrm>
          <a:prstGeom prst="rect">
            <a:avLst/>
          </a:prstGeom>
        </p:spPr>
      </p:pic>
      <p:pic>
        <p:nvPicPr>
          <p:cNvPr id="11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B40C065-48A0-D206-6EA4-4EE4083E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48" y="4314118"/>
            <a:ext cx="2743200" cy="415501"/>
          </a:xfrm>
          <a:prstGeom prst="rect">
            <a:avLst/>
          </a:prstGeom>
        </p:spPr>
      </p:pic>
      <p:pic>
        <p:nvPicPr>
          <p:cNvPr id="12" name="Picture 12" descr="Table&#10;&#10;Description automatically generated">
            <a:extLst>
              <a:ext uri="{FF2B5EF4-FFF2-40B4-BE49-F238E27FC236}">
                <a16:creationId xmlns:a16="http://schemas.microsoft.com/office/drawing/2014/main" id="{7F57E06C-9F36-E6C8-AA60-F6E172312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296" y="4581764"/>
            <a:ext cx="5771146" cy="193560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7C1DC-AE8A-BC36-097F-628AC8DFE202}"/>
              </a:ext>
            </a:extLst>
          </p:cNvPr>
          <p:cNvSpPr txBox="1"/>
          <p:nvPr/>
        </p:nvSpPr>
        <p:spPr>
          <a:xfrm>
            <a:off x="7703970" y="2007769"/>
            <a:ext cx="27522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1057573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2129-BEA3-8165-2035-D4645AFD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96518"/>
          </a:xfrm>
        </p:spPr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59892-EA30-4B90-E05D-4689D20F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149" y="2309645"/>
            <a:ext cx="1393657" cy="5739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Model 2</a:t>
            </a:r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9091D0-85BD-9060-A2A1-783A9EED5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32" y="1314361"/>
            <a:ext cx="4628147" cy="237440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AC506AF-F702-8666-835F-EB1CA402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2" y="3835991"/>
            <a:ext cx="9150015" cy="479412"/>
          </a:xfrm>
          <a:prstGeom prst="rect">
            <a:avLst/>
          </a:prstGeom>
        </p:spPr>
      </p:pic>
      <p:pic>
        <p:nvPicPr>
          <p:cNvPr id="10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B627124-F21D-2861-6954-1DD172B20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32" y="4615275"/>
            <a:ext cx="2743200" cy="374660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93688570-1BAF-0FFC-E16B-1F290BB63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716" y="4512253"/>
            <a:ext cx="6102015" cy="204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A381AA-3DF2-F152-D107-E5536AC16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06281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Artificial neural networks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FFCAD-9E6F-9EB8-2D62-CE7756B5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648" y="3051592"/>
            <a:ext cx="1955131" cy="634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Tuned Model</a:t>
            </a:r>
          </a:p>
        </p:txBody>
      </p:sp>
      <p:pic>
        <p:nvPicPr>
          <p:cNvPr id="9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5D3A81A6-00BB-5A1B-F684-3E4AA036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505" y="1869766"/>
            <a:ext cx="6472989" cy="59183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A9973838-21E8-1085-C175-6A89A76DC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06" y="2704125"/>
            <a:ext cx="4367463" cy="2051329"/>
          </a:xfrm>
          <a:prstGeom prst="rect">
            <a:avLst/>
          </a:prstGeom>
        </p:spPr>
      </p:pic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1CD984F0-2727-87BD-D08A-557D3BB31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689" y="4382440"/>
            <a:ext cx="5410200" cy="18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96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40F2-2ACB-3873-4C9E-8C324886F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790" y="405158"/>
            <a:ext cx="9803061" cy="889290"/>
          </a:xfrm>
        </p:spPr>
        <p:txBody>
          <a:bodyPr>
            <a:normAutofit/>
          </a:bodyPr>
          <a:lstStyle/>
          <a:p>
            <a:r>
              <a:rPr lang="en-US" dirty="0"/>
              <a:t>model comparison</a:t>
            </a:r>
          </a:p>
        </p:txBody>
      </p:sp>
      <p:pic>
        <p:nvPicPr>
          <p:cNvPr id="4" name="Picture 5" descr="Chart, background pattern&#10;&#10;Description automatically generated">
            <a:extLst>
              <a:ext uri="{FF2B5EF4-FFF2-40B4-BE49-F238E27FC236}">
                <a16:creationId xmlns:a16="http://schemas.microsoft.com/office/drawing/2014/main" id="{E49FF6AD-6E73-96C4-B9FC-4B0D86D7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31" y="1646750"/>
            <a:ext cx="8618620" cy="1138132"/>
          </a:xfrm>
          <a:prstGeom prst="rect">
            <a:avLst/>
          </a:prstGeom>
        </p:spPr>
      </p:pic>
      <p:pic>
        <p:nvPicPr>
          <p:cNvPr id="6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3E0E47BE-2247-BA20-4865-96C6A79D9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32" y="3383763"/>
            <a:ext cx="8618620" cy="1052998"/>
          </a:xfrm>
          <a:prstGeom prst="rect">
            <a:avLst/>
          </a:prstGeom>
        </p:spPr>
      </p:pic>
      <p:pic>
        <p:nvPicPr>
          <p:cNvPr id="8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48BE5DB0-8C60-3E30-2698-C77A5D21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532" y="5025901"/>
            <a:ext cx="8618621" cy="1187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2614FC-95A7-E193-BD5D-337134EF5AE6}"/>
              </a:ext>
            </a:extLst>
          </p:cNvPr>
          <p:cNvSpPr txBox="1"/>
          <p:nvPr/>
        </p:nvSpPr>
        <p:spPr>
          <a:xfrm>
            <a:off x="903621" y="1274595"/>
            <a:ext cx="20980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Precision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292919-5B56-BECD-B546-37E0C953262A}"/>
              </a:ext>
            </a:extLst>
          </p:cNvPr>
          <p:cNvSpPr txBox="1"/>
          <p:nvPr/>
        </p:nvSpPr>
        <p:spPr>
          <a:xfrm>
            <a:off x="967539" y="3016668"/>
            <a:ext cx="17032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272DF6-D2F0-0CC8-0A7C-9CAE64E07908}"/>
              </a:ext>
            </a:extLst>
          </p:cNvPr>
          <p:cNvSpPr txBox="1"/>
          <p:nvPr/>
        </p:nvSpPr>
        <p:spPr>
          <a:xfrm>
            <a:off x="965032" y="4694821"/>
            <a:ext cx="1556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F1</a:t>
            </a:r>
          </a:p>
        </p:txBody>
      </p:sp>
    </p:spTree>
    <p:extLst>
      <p:ext uri="{BB962C8B-B14F-4D97-AF65-F5344CB8AC3E}">
        <p14:creationId xmlns:p14="http://schemas.microsoft.com/office/powerpoint/2010/main" val="232265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B4BA8-8F4C-1625-7965-B6BFAF87A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194" y="694718"/>
            <a:ext cx="9348267" cy="736890"/>
          </a:xfrm>
        </p:spPr>
        <p:txBody>
          <a:bodyPr>
            <a:normAutofit/>
          </a:bodyPr>
          <a:lstStyle/>
          <a:p>
            <a:r>
              <a:rPr lang="en-US" dirty="0"/>
              <a:t>Feature importance &amp; saving best model </a:t>
            </a:r>
          </a:p>
        </p:txBody>
      </p:sp>
      <p:pic>
        <p:nvPicPr>
          <p:cNvPr id="7" name="Picture 10" descr="Table&#10;&#10;Description automatically generated">
            <a:extLst>
              <a:ext uri="{FF2B5EF4-FFF2-40B4-BE49-F238E27FC236}">
                <a16:creationId xmlns:a16="http://schemas.microsoft.com/office/drawing/2014/main" id="{BDB9AB89-E547-02CB-8F88-592A1ECDF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9070" y="1363486"/>
            <a:ext cx="3128209" cy="3779688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6AAD89C-CA69-A387-23E1-6C5C5E128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58" y="5239113"/>
            <a:ext cx="7265067" cy="891616"/>
          </a:xfrm>
          <a:prstGeom prst="rect">
            <a:avLst/>
          </a:prstGeom>
        </p:spPr>
      </p:pic>
      <p:pic>
        <p:nvPicPr>
          <p:cNvPr id="12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3408B1E-3C1F-73DE-C97A-36C0930BA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1" y="1366128"/>
            <a:ext cx="6663489" cy="35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85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FBC1-669A-20F3-FB9A-CEA109F3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881" y="618518"/>
            <a:ext cx="9819504" cy="765097"/>
          </a:xfrm>
        </p:spPr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DEPLOYMENt</a:t>
            </a:r>
            <a:r>
              <a:rPr lang="en-US" dirty="0"/>
              <a:t> with </a:t>
            </a:r>
            <a:r>
              <a:rPr lang="en-US" dirty="0" err="1"/>
              <a:t>streamlit</a:t>
            </a: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4BF002-5208-238A-A1A6-459FACAB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70" y="1355251"/>
            <a:ext cx="9775736" cy="517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0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620E18-ED4F-25BB-2CC6-F52FC877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Group Members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22DD601-F34A-AAE7-08E8-72491C9E55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97508" y="2648641"/>
            <a:ext cx="516449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76176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de-DE" altLang="de-DE" sz="2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DA2101</a:t>
            </a:r>
            <a:r>
              <a:rPr kumimoji="0" lang="de-DE" altLang="de-DE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de-DE" altLang="de-DE" sz="2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Oğuzhan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2400" u="sng" dirty="0">
                <a:latin typeface="Arial" panose="020B0604020202020204" pitchFamily="34" charset="0"/>
              </a:rPr>
              <a:t>DA2102</a:t>
            </a:r>
            <a:r>
              <a:rPr lang="de-DE" altLang="de-DE" sz="2400" b="1" dirty="0">
                <a:latin typeface="Arial" panose="020B0604020202020204" pitchFamily="34" charset="0"/>
              </a:rPr>
              <a:t> - </a:t>
            </a:r>
            <a:r>
              <a:rPr lang="de-DE" altLang="de-DE" sz="2400" b="1" i="1" dirty="0">
                <a:latin typeface="Arial" panose="020B0604020202020204" pitchFamily="34" charset="0"/>
              </a:rPr>
              <a:t>Birgül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40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DA2103</a:t>
            </a:r>
            <a:r>
              <a:rPr kumimoji="0" lang="de-DE" altLang="de-DE" sz="24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- </a:t>
            </a:r>
            <a:r>
              <a:rPr kumimoji="0" lang="de-DE" altLang="de-DE" sz="24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Pakize</a:t>
            </a:r>
            <a:endParaRPr kumimoji="0" lang="de-DE" altLang="de-DE" sz="24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13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622F70-847D-9592-7DCE-53FE9C0B9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/>
              <a:t>Main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38442B-B522-8340-3E42-DEDD4D4E4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03721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065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D3FDCB5-F400-074E-39E8-DB3FFB51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Creditcard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EEB31B-B78E-59B2-DB98-711175D55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Columns: 31  Rows: 284807  </a:t>
            </a: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Duplicated: 1081 </a:t>
            </a:r>
            <a:endParaRPr lang="en-US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Missing Values: 0</a:t>
            </a:r>
            <a:endParaRPr lang="en-US">
              <a:solidFill>
                <a:schemeClr val="bg2"/>
              </a:solidFill>
            </a:endParaRP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28A5744-A875-BC36-1857-6B3DC8AF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66" y="1136606"/>
            <a:ext cx="3822043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AB30348-21B3-0F52-44DB-DF6D8ED3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/>
              <a:t>dataset</a:t>
            </a:r>
            <a:endParaRPr lang="en-US" sz="4000" b="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EDFAC-0B65-E247-C1B4-678E42A80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800" b="1">
                <a:ea typeface="+mn-lt"/>
                <a:cs typeface="+mn-lt"/>
              </a:rPr>
              <a:t>Feature Information: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Time</a:t>
            </a:r>
            <a:r>
              <a:rPr lang="en-US" sz="1800">
                <a:ea typeface="+mn-lt"/>
                <a:cs typeface="+mn-lt"/>
              </a:rPr>
              <a:t>: This feature contains the seconds elapsed between each transaction and the first transaction in the dataset. 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Amount</a:t>
            </a:r>
            <a:r>
              <a:rPr lang="en-US" sz="1800">
                <a:ea typeface="+mn-lt"/>
                <a:cs typeface="+mn-lt"/>
              </a:rPr>
              <a:t>:  This feature is the transaction Amount.</a:t>
            </a:r>
            <a:endParaRPr lang="en-US" sz="1800"/>
          </a:p>
          <a:p>
            <a:r>
              <a:rPr lang="en-US" sz="1800" b="1">
                <a:ea typeface="+mn-lt"/>
                <a:cs typeface="+mn-lt"/>
              </a:rPr>
              <a:t>Class</a:t>
            </a:r>
            <a:r>
              <a:rPr lang="en-US" sz="1800">
                <a:ea typeface="+mn-lt"/>
                <a:cs typeface="+mn-lt"/>
              </a:rPr>
              <a:t>: This feature is the target variable and it takes value 1 in case of fraud and 0 otherwise.</a:t>
            </a:r>
            <a:endParaRPr lang="en-US" sz="1800"/>
          </a:p>
          <a:p>
            <a:r>
              <a:rPr lang="en-US" sz="1800">
                <a:ea typeface="+mn-lt"/>
                <a:cs typeface="+mn-lt"/>
              </a:rPr>
              <a:t> Features V1, V2, … V28 contain only numerical input variables which are the result of a PCA transformation.</a:t>
            </a:r>
            <a:endParaRPr lang="en-US" sz="1800"/>
          </a:p>
          <a:p>
            <a:endParaRPr lang="en-US" sz="180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50619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407A-3306-3B20-58AF-B604806E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 err="1"/>
              <a:t>EDa</a:t>
            </a:r>
          </a:p>
        </p:txBody>
      </p:sp>
      <p:pic>
        <p:nvPicPr>
          <p:cNvPr id="5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7107289B-84AF-4B47-EE93-69705AC5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81382"/>
            <a:ext cx="3494597" cy="34858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B0895B-F715-C6BE-1385-9EA6B8B23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Percentage of Class-1: % 0.17</a:t>
            </a:r>
          </a:p>
          <a:p>
            <a:r>
              <a:rPr lang="en-US" dirty="0">
                <a:ea typeface="+mn-lt"/>
                <a:cs typeface="+mn-lt"/>
              </a:rPr>
              <a:t>Percentage of Class-0: % 99.83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  -----&gt; Data is very unbalanced.</a:t>
            </a:r>
          </a:p>
        </p:txBody>
      </p:sp>
    </p:spTree>
    <p:extLst>
      <p:ext uri="{BB962C8B-B14F-4D97-AF65-F5344CB8AC3E}">
        <p14:creationId xmlns:p14="http://schemas.microsoft.com/office/powerpoint/2010/main" val="366765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03E2D8-3C15-F149-8713-8E7CB2BF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636" y="4386502"/>
            <a:ext cx="3866148" cy="1173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E79B0F-376F-2027-CE32-DA21D3A97985}"/>
              </a:ext>
            </a:extLst>
          </p:cNvPr>
          <p:cNvSpPr txBox="1"/>
          <p:nvPr/>
        </p:nvSpPr>
        <p:spPr>
          <a:xfrm>
            <a:off x="5458076" y="998871"/>
            <a:ext cx="682842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Number of fraudulent transactions for Q1 : 224 </a:t>
            </a:r>
          </a:p>
          <a:p>
            <a:r>
              <a:rPr lang="en-US" dirty="0">
                <a:ea typeface="+mn-lt"/>
                <a:cs typeface="+mn-lt"/>
              </a:rPr>
              <a:t>Total amount of fraudulent transactions for Q1: 261.32 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Number of fraudulent transactions for Q2 : 47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Total amount of fraudulent transactions for Q2: 547.02 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Number of fraudulent transactions for Q3 : 47 </a:t>
            </a:r>
          </a:p>
          <a:p>
            <a:r>
              <a:rPr lang="en-US" dirty="0">
                <a:ea typeface="+mn-lt"/>
                <a:cs typeface="+mn-lt"/>
              </a:rPr>
              <a:t>Total amount of fraudulent transactions for Q3: 2006.31</a:t>
            </a:r>
            <a:endParaRPr lang="en-US" dirty="0"/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Number of fraudulent transactions for Q4 : 174 </a:t>
            </a:r>
          </a:p>
          <a:p>
            <a:r>
              <a:rPr lang="en-US" dirty="0">
                <a:ea typeface="+mn-lt"/>
                <a:cs typeface="+mn-lt"/>
              </a:rPr>
              <a:t>Total amount of fraudulent transactions for Q4: 57313.32 </a:t>
            </a:r>
            <a:endParaRPr lang="en-US"/>
          </a:p>
          <a:p>
            <a:endParaRPr lang="en-US" dirty="0"/>
          </a:p>
        </p:txBody>
      </p:sp>
      <p:pic>
        <p:nvPicPr>
          <p:cNvPr id="7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02B9234C-88CE-DE46-9527-6C35CA23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94" y="1029164"/>
            <a:ext cx="4367463" cy="4318407"/>
          </a:xfrm>
          <a:prstGeom prst="rect">
            <a:avLst/>
          </a:prstGeom>
        </p:spPr>
      </p:pic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90FC3A00-4DEF-2390-CEAD-2DC41A9AD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379026"/>
            <a:ext cx="2743200" cy="211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0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75D9-D67F-EE18-5DC6-3C4616D71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509" y="277623"/>
            <a:ext cx="2777823" cy="1478570"/>
          </a:xfrm>
        </p:spPr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A2E3A19-1857-3288-2268-BA9DCB3B5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15" y="1409683"/>
            <a:ext cx="5249778" cy="47204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662581-20FF-F4FE-B72C-7BC7D730F137}"/>
              </a:ext>
            </a:extLst>
          </p:cNvPr>
          <p:cNvSpPr txBox="1"/>
          <p:nvPr/>
        </p:nvSpPr>
        <p:spPr>
          <a:xfrm>
            <a:off x="6903118" y="1750845"/>
            <a:ext cx="410828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There is no linear relationship between the columns. Columns starting with V were created with PCA.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Principal component analysis (PCA) is a technique that reduces the dimensionality of datasets, increases interpretability, but also minimizes information loss. </a:t>
            </a:r>
          </a:p>
          <a:p>
            <a:endParaRPr lang="en-US" dirty="0"/>
          </a:p>
          <a:p>
            <a:r>
              <a:rPr lang="en-US" dirty="0"/>
              <a:t>It does this by creating new 'unrelated' variables that successfully maximize variance.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63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29F075-51C5-4093-D676-91079E4C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 b="1" dirty="0" err="1"/>
              <a:t>data</a:t>
            </a:r>
            <a:r>
              <a:rPr lang="de-DE" b="1" dirty="0"/>
              <a:t> </a:t>
            </a:r>
            <a:r>
              <a:rPr lang="de-DE" b="1" dirty="0" err="1"/>
              <a:t>preprocessing</a:t>
            </a:r>
          </a:p>
        </p:txBody>
      </p:sp>
      <p:pic>
        <p:nvPicPr>
          <p:cNvPr id="33" name="Picture 33">
            <a:extLst>
              <a:ext uri="{FF2B5EF4-FFF2-40B4-BE49-F238E27FC236}">
                <a16:creationId xmlns:a16="http://schemas.microsoft.com/office/drawing/2014/main" id="{83616A9B-B83B-2CE1-C104-F1517AB7A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53" y="1871302"/>
            <a:ext cx="5179018" cy="178716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1C58D5-6E96-3761-FC2F-B9B85F3F7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778" y="4044725"/>
            <a:ext cx="8176885" cy="12648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742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291</Words>
  <Application>Microsoft Office PowerPoint</Application>
  <PresentationFormat>Widescreen</PresentationFormat>
  <Paragraphs>48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Schaltkreis</vt:lpstr>
      <vt:lpstr>CAPSTONE PROJECT-3</vt:lpstr>
      <vt:lpstr>Group Members</vt:lpstr>
      <vt:lpstr>Main StepS</vt:lpstr>
      <vt:lpstr>Creditcard dataset</vt:lpstr>
      <vt:lpstr>dataset</vt:lpstr>
      <vt:lpstr>EDa</vt:lpstr>
      <vt:lpstr>PowerPoint Presentation</vt:lpstr>
      <vt:lpstr>heatmap</vt:lpstr>
      <vt:lpstr>data preprocessing</vt:lpstr>
      <vt:lpstr>Logistic regression 1</vt:lpstr>
      <vt:lpstr>Logistic regression 2 </vt:lpstr>
      <vt:lpstr>Random forest classifier</vt:lpstr>
      <vt:lpstr>XGBoost Classifier</vt:lpstr>
      <vt:lpstr>Artificial neural networks </vt:lpstr>
      <vt:lpstr>Artificial neural networks</vt:lpstr>
      <vt:lpstr>Artificial neural networks</vt:lpstr>
      <vt:lpstr>model comparison</vt:lpstr>
      <vt:lpstr>Feature importance &amp; saving best model </vt:lpstr>
      <vt:lpstr>MODEL DEPLOYMENt with streamlit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PROJECT-1</dc:title>
  <dc:creator>Eyyup Oguzhan Uksal</dc:creator>
  <cp:lastModifiedBy>Eyyup Oguzhan Uksal</cp:lastModifiedBy>
  <cp:revision>964</cp:revision>
  <dcterms:created xsi:type="dcterms:W3CDTF">2022-10-20T14:43:44Z</dcterms:created>
  <dcterms:modified xsi:type="dcterms:W3CDTF">2022-11-03T19:35:50Z</dcterms:modified>
</cp:coreProperties>
</file>